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0000000000000000000"/>
      <p:regular r:id="rId10"/>
    </p:embeddedFont>
    <p:embeddedFont>
      <p:font typeface="Raleway Bold" charset="1" panose="00000000000000000000"/>
      <p:regular r:id="rId11"/>
    </p:embeddedFont>
    <p:embeddedFont>
      <p:font typeface="Raleway Italics" charset="1" panose="00000000000000000000"/>
      <p:regular r:id="rId12"/>
    </p:embeddedFont>
    <p:embeddedFont>
      <p:font typeface="Raleway Bold Italics" charset="1" panose="00000000000000000000"/>
      <p:regular r:id="rId13"/>
    </p:embeddedFont>
    <p:embeddedFont>
      <p:font typeface="Raleway Thin" charset="1" panose="00000000000000000000"/>
      <p:regular r:id="rId14"/>
    </p:embeddedFont>
    <p:embeddedFont>
      <p:font typeface="Raleway Thin Italics" charset="1" panose="00000000000000000000"/>
      <p:regular r:id="rId15"/>
    </p:embeddedFont>
    <p:embeddedFont>
      <p:font typeface="Raleway Extra-Light" charset="1" panose="00000000000000000000"/>
      <p:regular r:id="rId16"/>
    </p:embeddedFont>
    <p:embeddedFont>
      <p:font typeface="Raleway Extra-Light Italics" charset="1" panose="00000000000000000000"/>
      <p:regular r:id="rId17"/>
    </p:embeddedFont>
    <p:embeddedFont>
      <p:font typeface="Raleway Light" charset="1" panose="00000000000000000000"/>
      <p:regular r:id="rId18"/>
    </p:embeddedFont>
    <p:embeddedFont>
      <p:font typeface="Raleway Light Italics" charset="1" panose="00000000000000000000"/>
      <p:regular r:id="rId19"/>
    </p:embeddedFont>
    <p:embeddedFont>
      <p:font typeface="Raleway Medium" charset="1" panose="00000000000000000000"/>
      <p:regular r:id="rId20"/>
    </p:embeddedFont>
    <p:embeddedFont>
      <p:font typeface="Raleway Medium Italics" charset="1" panose="00000000000000000000"/>
      <p:regular r:id="rId21"/>
    </p:embeddedFont>
    <p:embeddedFont>
      <p:font typeface="Raleway Semi-Bold" charset="1" panose="00000000000000000000"/>
      <p:regular r:id="rId22"/>
    </p:embeddedFont>
    <p:embeddedFont>
      <p:font typeface="Raleway Semi-Bold Italics" charset="1" panose="00000000000000000000"/>
      <p:regular r:id="rId23"/>
    </p:embeddedFont>
    <p:embeddedFont>
      <p:font typeface="Raleway Ultra-Bold" charset="1" panose="00000000000000000000"/>
      <p:regular r:id="rId24"/>
    </p:embeddedFont>
    <p:embeddedFont>
      <p:font typeface="Raleway Ultra-Bold Italics" charset="1" panose="00000000000000000000"/>
      <p:regular r:id="rId25"/>
    </p:embeddedFont>
    <p:embeddedFont>
      <p:font typeface="Raleway Heavy" charset="1" panose="00000000000000000000"/>
      <p:regular r:id="rId26"/>
    </p:embeddedFont>
    <p:embeddedFont>
      <p:font typeface="Raleway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94921" y="2313758"/>
            <a:ext cx="10003783" cy="5116450"/>
          </a:xfrm>
          <a:prstGeom prst="rect">
            <a:avLst/>
          </a:prstGeom>
        </p:spPr>
        <p:txBody>
          <a:bodyPr anchor="t" rtlCol="false" tIns="0" lIns="0" bIns="0" rIns="0">
            <a:spAutoFit/>
          </a:bodyPr>
          <a:lstStyle/>
          <a:p>
            <a:pPr marL="0" indent="0" lvl="1">
              <a:lnSpc>
                <a:spcPts val="13086"/>
              </a:lnSpc>
            </a:pPr>
            <a:r>
              <a:rPr lang="en-US" sz="14540" spc="-668">
                <a:solidFill>
                  <a:srgbClr val="00694C"/>
                </a:solidFill>
                <a:latin typeface="Raleway Medium"/>
              </a:rPr>
              <a:t>Brain Tumor Detection &amp; Diagnosis</a:t>
            </a:r>
          </a:p>
        </p:txBody>
      </p:sp>
      <p:sp>
        <p:nvSpPr>
          <p:cNvPr name="TextBox 5" id="5"/>
          <p:cNvSpPr txBox="true"/>
          <p:nvPr/>
        </p:nvSpPr>
        <p:spPr>
          <a:xfrm rot="0">
            <a:off x="6413937" y="7496883"/>
            <a:ext cx="3984767" cy="330261"/>
          </a:xfrm>
          <a:prstGeom prst="rect">
            <a:avLst/>
          </a:prstGeom>
        </p:spPr>
        <p:txBody>
          <a:bodyPr anchor="t" rtlCol="false" tIns="0" lIns="0" bIns="0" rIns="0">
            <a:spAutoFit/>
          </a:bodyPr>
          <a:lstStyle/>
          <a:p>
            <a:pPr marL="0" indent="0" lvl="1">
              <a:lnSpc>
                <a:spcPts val="2344"/>
              </a:lnSpc>
            </a:pPr>
            <a:r>
              <a:rPr lang="en-US" sz="2604" spc="-119">
                <a:solidFill>
                  <a:srgbClr val="00694C"/>
                </a:solidFill>
                <a:latin typeface="Raleway Medium"/>
              </a:rPr>
              <a:t>CNN &amp; PyTorch</a:t>
            </a:r>
          </a:p>
        </p:txBody>
      </p:sp>
      <p:sp>
        <p:nvSpPr>
          <p:cNvPr name="TextBox 6" id="6"/>
          <p:cNvSpPr txBox="true"/>
          <p:nvPr/>
        </p:nvSpPr>
        <p:spPr>
          <a:xfrm rot="0">
            <a:off x="10929722" y="9905997"/>
            <a:ext cx="9179504" cy="381003"/>
          </a:xfrm>
          <a:prstGeom prst="rect">
            <a:avLst/>
          </a:prstGeom>
        </p:spPr>
        <p:txBody>
          <a:bodyPr anchor="t" rtlCol="false" tIns="0" lIns="0" bIns="0" rIns="0">
            <a:spAutoFit/>
          </a:bodyPr>
          <a:lstStyle/>
          <a:p>
            <a:pPr marL="0" indent="0" lvl="1">
              <a:lnSpc>
                <a:spcPts val="2700"/>
              </a:lnSpc>
            </a:pPr>
            <a:r>
              <a:rPr lang="en-US" sz="3000" spc="-138">
                <a:solidFill>
                  <a:srgbClr val="00694C"/>
                </a:solidFill>
                <a:latin typeface="Raleway Medium"/>
              </a:rPr>
              <a:t>Presented by P_MLSpecialist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28700" y="3413294"/>
            <a:ext cx="16822903"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 Brain Tumor Detection Model</a:t>
            </a:r>
          </a:p>
        </p:txBody>
      </p:sp>
      <p:sp>
        <p:nvSpPr>
          <p:cNvPr name="TextBox 5" id="5"/>
          <p:cNvSpPr txBox="true"/>
          <p:nvPr/>
        </p:nvSpPr>
        <p:spPr>
          <a:xfrm rot="0">
            <a:off x="1585395" y="4615011"/>
            <a:ext cx="16025885" cy="2725786"/>
          </a:xfrm>
          <a:prstGeom prst="rect">
            <a:avLst/>
          </a:prstGeom>
        </p:spPr>
        <p:txBody>
          <a:bodyPr anchor="t" rtlCol="false" tIns="0" lIns="0" bIns="0" rIns="0">
            <a:spAutoFit/>
          </a:bodyPr>
          <a:lstStyle/>
          <a:p>
            <a:pPr algn="just">
              <a:lnSpc>
                <a:spcPts val="3080"/>
              </a:lnSpc>
            </a:pPr>
            <a:r>
              <a:rPr lang="en-US" sz="2200">
                <a:solidFill>
                  <a:srgbClr val="00694C"/>
                </a:solidFill>
                <a:latin typeface="Raleway Bold"/>
              </a:rPr>
              <a:t>Deep learning is a powerful tool in medical imaging for brain tumor detection and diagnosis. It analyzes MRI or CT scans with high accuracy and efficiency, classifying tumors into different types. This improvement in classification enhances treatment planning and patient outcomes. </a:t>
            </a:r>
          </a:p>
          <a:p>
            <a:pPr algn="just">
              <a:lnSpc>
                <a:spcPts val="3080"/>
              </a:lnSpc>
              <a:spcBef>
                <a:spcPct val="0"/>
              </a:spcBef>
            </a:pPr>
            <a:r>
              <a:rPr lang="en-US" sz="2200">
                <a:solidFill>
                  <a:srgbClr val="00694C"/>
                </a:solidFill>
                <a:latin typeface="Raleway Bold"/>
              </a:rPr>
              <a:t>Manual interpretation of medical images can be time-consuming and subjective, leading to errors and delays. This project aims to develop a Convolutional Neural Network (CNN) using PyTorch to accurately detect and classify brain tumors from MRI scans. Through training on labeled data, CNN will enhance tumor detection and classification, thereby improving efficiency and accuracy.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1662034" y="0"/>
            <a:ext cx="6625966" cy="10287000"/>
          </a:xfrm>
          <a:custGeom>
            <a:avLst/>
            <a:gdLst/>
            <a:ahLst/>
            <a:cxnLst/>
            <a:rect r="r" b="b" t="t" l="l"/>
            <a:pathLst>
              <a:path h="10287000" w="6625966">
                <a:moveTo>
                  <a:pt x="0" y="0"/>
                </a:moveTo>
                <a:lnTo>
                  <a:pt x="6625966" y="0"/>
                </a:lnTo>
                <a:lnTo>
                  <a:pt x="6625966" y="10287000"/>
                </a:lnTo>
                <a:lnTo>
                  <a:pt x="0" y="10287000"/>
                </a:lnTo>
                <a:lnTo>
                  <a:pt x="0" y="0"/>
                </a:lnTo>
                <a:close/>
              </a:path>
            </a:pathLst>
          </a:custGeom>
          <a:blipFill>
            <a:blip r:embed="rId2"/>
            <a:stretch>
              <a:fillRect l="0" t="-250" r="0" b="-250"/>
            </a:stretch>
          </a:blipFill>
        </p:spPr>
      </p:sp>
      <p:sp>
        <p:nvSpPr>
          <p:cNvPr name="TextBox 3" id="3"/>
          <p:cNvSpPr txBox="true"/>
          <p:nvPr/>
        </p:nvSpPr>
        <p:spPr>
          <a:xfrm rot="0">
            <a:off x="1581883" y="2322532"/>
            <a:ext cx="7924800" cy="4678343"/>
          </a:xfrm>
          <a:prstGeom prst="rect">
            <a:avLst/>
          </a:prstGeom>
        </p:spPr>
        <p:txBody>
          <a:bodyPr anchor="t" rtlCol="false" tIns="0" lIns="0" bIns="0" rIns="0">
            <a:spAutoFit/>
          </a:bodyPr>
          <a:lstStyle/>
          <a:p>
            <a:pPr>
              <a:lnSpc>
                <a:spcPts val="9037"/>
              </a:lnSpc>
            </a:pPr>
            <a:r>
              <a:rPr lang="en-US" sz="10041" spc="-461">
                <a:solidFill>
                  <a:srgbClr val="00694C"/>
                </a:solidFill>
                <a:latin typeface="Raleway Medium"/>
              </a:rPr>
              <a:t>Methodology used in the training</a:t>
            </a:r>
          </a:p>
          <a:p>
            <a:pPr marL="0" indent="0" lvl="1">
              <a:lnSpc>
                <a:spcPts val="9037"/>
              </a:lnSpc>
            </a:pPr>
            <a:r>
              <a:rPr lang="en-US" sz="10041" spc="-461">
                <a:solidFill>
                  <a:srgbClr val="00694C"/>
                </a:solidFill>
                <a:latin typeface="Raleway Medium"/>
              </a:rPr>
              <a:t>----------------</a:t>
            </a:r>
          </a:p>
        </p:txBody>
      </p:sp>
      <p:sp>
        <p:nvSpPr>
          <p:cNvPr name="TextBox 4" id="4"/>
          <p:cNvSpPr txBox="true"/>
          <p:nvPr/>
        </p:nvSpPr>
        <p:spPr>
          <a:xfrm rot="0">
            <a:off x="1921119" y="6443503"/>
            <a:ext cx="7924800" cy="557372"/>
          </a:xfrm>
          <a:prstGeom prst="rect">
            <a:avLst/>
          </a:prstGeom>
        </p:spPr>
        <p:txBody>
          <a:bodyPr anchor="t" rtlCol="false" tIns="0" lIns="0" bIns="0" rIns="0">
            <a:spAutoFit/>
          </a:bodyPr>
          <a:lstStyle/>
          <a:p>
            <a:pPr marL="0" indent="0" lvl="1">
              <a:lnSpc>
                <a:spcPts val="4035"/>
              </a:lnSpc>
            </a:pPr>
            <a:r>
              <a:rPr lang="en-US" sz="4483" spc="-206">
                <a:solidFill>
                  <a:srgbClr val="00694C"/>
                </a:solidFill>
                <a:latin typeface="Raleway Medium"/>
              </a:rPr>
              <a:t>Structure of Brain Tumor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sp>
        <p:nvSpPr>
          <p:cNvPr name="Freeform 2" id="2"/>
          <p:cNvSpPr/>
          <p:nvPr/>
        </p:nvSpPr>
        <p:spPr>
          <a:xfrm flipH="false" flipV="false" rot="0">
            <a:off x="1438309" y="3030527"/>
            <a:ext cx="7458731" cy="6508112"/>
          </a:xfrm>
          <a:custGeom>
            <a:avLst/>
            <a:gdLst/>
            <a:ahLst/>
            <a:cxnLst/>
            <a:rect r="r" b="b" t="t" l="l"/>
            <a:pathLst>
              <a:path h="6508112" w="7458731">
                <a:moveTo>
                  <a:pt x="0" y="0"/>
                </a:moveTo>
                <a:lnTo>
                  <a:pt x="7458731" y="0"/>
                </a:lnTo>
                <a:lnTo>
                  <a:pt x="7458731" y="6508112"/>
                </a:lnTo>
                <a:lnTo>
                  <a:pt x="0" y="6508112"/>
                </a:lnTo>
                <a:lnTo>
                  <a:pt x="0" y="0"/>
                </a:lnTo>
                <a:close/>
              </a:path>
            </a:pathLst>
          </a:custGeom>
          <a:blipFill>
            <a:blip r:embed="rId2"/>
            <a:stretch>
              <a:fillRect l="0" t="-241" r="0" b="-241"/>
            </a:stretch>
          </a:blipFill>
        </p:spPr>
      </p:sp>
      <p:sp>
        <p:nvSpPr>
          <p:cNvPr name="Freeform 3" id="3"/>
          <p:cNvSpPr/>
          <p:nvPr/>
        </p:nvSpPr>
        <p:spPr>
          <a:xfrm flipH="false" flipV="false" rot="0">
            <a:off x="9144000" y="3049577"/>
            <a:ext cx="7439989" cy="6508112"/>
          </a:xfrm>
          <a:custGeom>
            <a:avLst/>
            <a:gdLst/>
            <a:ahLst/>
            <a:cxnLst/>
            <a:rect r="r" b="b" t="t" l="l"/>
            <a:pathLst>
              <a:path h="6508112" w="7439989">
                <a:moveTo>
                  <a:pt x="0" y="0"/>
                </a:moveTo>
                <a:lnTo>
                  <a:pt x="7439989" y="0"/>
                </a:lnTo>
                <a:lnTo>
                  <a:pt x="7439989" y="6508112"/>
                </a:lnTo>
                <a:lnTo>
                  <a:pt x="0" y="6508112"/>
                </a:lnTo>
                <a:lnTo>
                  <a:pt x="0" y="0"/>
                </a:lnTo>
                <a:close/>
              </a:path>
            </a:pathLst>
          </a:custGeom>
          <a:blipFill>
            <a:blip r:embed="rId3"/>
            <a:stretch>
              <a:fillRect l="0" t="0" r="0" b="0"/>
            </a:stretch>
          </a:blipFill>
        </p:spPr>
      </p:sp>
      <p:sp>
        <p:nvSpPr>
          <p:cNvPr name="TextBox 4" id="4"/>
          <p:cNvSpPr txBox="true"/>
          <p:nvPr/>
        </p:nvSpPr>
        <p:spPr>
          <a:xfrm rot="0">
            <a:off x="1123950" y="942965"/>
            <a:ext cx="16040100" cy="1916112"/>
          </a:xfrm>
          <a:prstGeom prst="rect">
            <a:avLst/>
          </a:prstGeom>
        </p:spPr>
        <p:txBody>
          <a:bodyPr anchor="t" rtlCol="false" tIns="0" lIns="0" bIns="0" rIns="0">
            <a:spAutoFit/>
          </a:bodyPr>
          <a:lstStyle/>
          <a:p>
            <a:pPr algn="ctr" marL="0" indent="0" lvl="1">
              <a:lnSpc>
                <a:spcPts val="7237"/>
              </a:lnSpc>
            </a:pPr>
            <a:r>
              <a:rPr lang="en-US" sz="8041" spc="-369">
                <a:solidFill>
                  <a:srgbClr val="FBF6F1"/>
                </a:solidFill>
                <a:latin typeface="Raleway"/>
              </a:rPr>
              <a:t>Comparison of Lass &amp; Acc in Training and Validation steps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2717437" y="5884824"/>
            <a:ext cx="12853125" cy="834390"/>
          </a:xfrm>
          <a:prstGeom prst="rect">
            <a:avLst/>
          </a:prstGeom>
        </p:spPr>
        <p:txBody>
          <a:bodyPr anchor="t" rtlCol="false" tIns="0" lIns="0" bIns="0" rIns="0">
            <a:spAutoFit/>
          </a:bodyPr>
          <a:lstStyle/>
          <a:p>
            <a:pPr algn="ctr">
              <a:lnSpc>
                <a:spcPts val="3359"/>
              </a:lnSpc>
              <a:spcBef>
                <a:spcPct val="0"/>
              </a:spcBef>
            </a:pPr>
            <a:r>
              <a:rPr lang="en-US" sz="2400">
                <a:solidFill>
                  <a:srgbClr val="00694C"/>
                </a:solidFill>
                <a:latin typeface="Raleway Semi-Bold"/>
              </a:rPr>
              <a:t>Finally, the Brain Tumor Detection Model that we trained with F1_Score and Accuracy of %0.98 can detect brain tumors from MRI and CTS-scan images.</a:t>
            </a:r>
          </a:p>
        </p:txBody>
      </p:sp>
      <p:sp>
        <p:nvSpPr>
          <p:cNvPr name="TextBox 3" id="3"/>
          <p:cNvSpPr txBox="true"/>
          <p:nvPr/>
        </p:nvSpPr>
        <p:spPr>
          <a:xfrm rot="0">
            <a:off x="4431909" y="2172056"/>
            <a:ext cx="9424182" cy="2437715"/>
          </a:xfrm>
          <a:prstGeom prst="rect">
            <a:avLst/>
          </a:prstGeom>
        </p:spPr>
        <p:txBody>
          <a:bodyPr anchor="t" rtlCol="false" tIns="0" lIns="0" bIns="0" rIns="0">
            <a:spAutoFit/>
          </a:bodyPr>
          <a:lstStyle/>
          <a:p>
            <a:pPr algn="ctr" marL="0" indent="0" lvl="1">
              <a:lnSpc>
                <a:spcPts val="17717"/>
              </a:lnSpc>
            </a:pPr>
            <a:r>
              <a:rPr lang="en-US" sz="19686" spc="-905">
                <a:solidFill>
                  <a:srgbClr val="00694C"/>
                </a:solidFill>
                <a:latin typeface="Raleway Bold"/>
              </a:rPr>
              <a:t>98%</a:t>
            </a:r>
          </a:p>
        </p:txBody>
      </p:sp>
      <p:sp>
        <p:nvSpPr>
          <p:cNvPr name="TextBox 4" id="4"/>
          <p:cNvSpPr txBox="true"/>
          <p:nvPr/>
        </p:nvSpPr>
        <p:spPr>
          <a:xfrm rot="0">
            <a:off x="10425480" y="4281379"/>
            <a:ext cx="3081703" cy="328392"/>
          </a:xfrm>
          <a:prstGeom prst="rect">
            <a:avLst/>
          </a:prstGeom>
        </p:spPr>
        <p:txBody>
          <a:bodyPr anchor="t" rtlCol="false" tIns="0" lIns="0" bIns="0" rIns="0">
            <a:spAutoFit/>
          </a:bodyPr>
          <a:lstStyle/>
          <a:p>
            <a:pPr algn="ctr" marL="0" indent="0" lvl="1">
              <a:lnSpc>
                <a:spcPts val="2357"/>
              </a:lnSpc>
            </a:pPr>
            <a:r>
              <a:rPr lang="en-US" sz="2619" spc="-120">
                <a:solidFill>
                  <a:srgbClr val="00694C"/>
                </a:solidFill>
                <a:latin typeface="Raleway Bold"/>
              </a:rPr>
              <a:t>F1_Score, Accuracy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17804"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646761"/>
            <a:ext cx="8144502" cy="5212553"/>
          </a:xfrm>
          <a:prstGeom prst="rect">
            <a:avLst/>
          </a:prstGeom>
        </p:spPr>
        <p:txBody>
          <a:bodyPr anchor="t" rtlCol="false" tIns="0" lIns="0" bIns="0" rIns="0">
            <a:spAutoFit/>
          </a:bodyPr>
          <a:lstStyle/>
          <a:p>
            <a:pPr marL="0" indent="0" lvl="1">
              <a:lnSpc>
                <a:spcPts val="13331"/>
              </a:lnSpc>
            </a:pPr>
            <a:r>
              <a:rPr lang="en-US" sz="14812" spc="-681">
                <a:solidFill>
                  <a:srgbClr val="00694C"/>
                </a:solidFill>
                <a:latin typeface="Raleway Medium"/>
              </a:rPr>
              <a:t>Thank you very much!</a:t>
            </a:r>
          </a:p>
        </p:txBody>
      </p:sp>
      <p:sp>
        <p:nvSpPr>
          <p:cNvPr name="TextBox 4" id="4"/>
          <p:cNvSpPr txBox="true"/>
          <p:nvPr/>
        </p:nvSpPr>
        <p:spPr>
          <a:xfrm rot="0">
            <a:off x="1450396" y="7925989"/>
            <a:ext cx="4860282" cy="645798"/>
          </a:xfrm>
          <a:prstGeom prst="rect">
            <a:avLst/>
          </a:prstGeom>
        </p:spPr>
        <p:txBody>
          <a:bodyPr anchor="t" rtlCol="false" tIns="0" lIns="0" bIns="0" rIns="0">
            <a:spAutoFit/>
          </a:bodyPr>
          <a:lstStyle/>
          <a:p>
            <a:pPr>
              <a:lnSpc>
                <a:spcPts val="2430"/>
              </a:lnSpc>
            </a:pPr>
            <a:r>
              <a:rPr lang="en-US" sz="2700" spc="-124">
                <a:solidFill>
                  <a:srgbClr val="00694C"/>
                </a:solidFill>
                <a:latin typeface="Raleway Medium"/>
              </a:rPr>
              <a:t>Contact me by :</a:t>
            </a:r>
          </a:p>
          <a:p>
            <a:pPr marL="0" indent="0" lvl="1">
              <a:lnSpc>
                <a:spcPts val="2430"/>
              </a:lnSpc>
            </a:pPr>
            <a:r>
              <a:rPr lang="en-US" sz="2700" spc="-124">
                <a:solidFill>
                  <a:srgbClr val="00694C"/>
                </a:solidFill>
                <a:latin typeface="Raleway Medium"/>
              </a:rPr>
              <a:t>P</a:t>
            </a:r>
            <a:r>
              <a:rPr lang="en-US" sz="2700" spc="-124">
                <a:solidFill>
                  <a:srgbClr val="00694C"/>
                </a:solidFill>
                <a:latin typeface="Raleway Medium"/>
              </a:rPr>
              <a:t>.K.MLSpecialist@gmail.com</a:t>
            </a:r>
          </a:p>
        </p:txBody>
      </p:sp>
      <p:sp>
        <p:nvSpPr>
          <p:cNvPr name="Freeform 5" id="5"/>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1774972"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DAF5T2pRtuo</dc:identifier>
  <dcterms:modified xsi:type="dcterms:W3CDTF">2011-08-01T06:04:30Z</dcterms:modified>
  <cp:revision>1</cp:revision>
  <dc:title>Green Modern Analysis of Results Presentation</dc:title>
</cp:coreProperties>
</file>